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4630400" cy="8229600"/>
  <p:notesSz cx="8229600" cy="14630400"/>
  <p:embeddedFontLst>
    <p:embeddedFont>
      <p:font typeface="Host Grotesk Medium"/>
      <p:regular r:id="rId27"/>
    </p:embeddedFont>
    <p:embeddedFont>
      <p:font typeface="Host Grotesk Medium"/>
      <p:regular r:id="rId28"/>
    </p:embeddedFont>
    <p:embeddedFont>
      <p:font typeface="Host Grotesk Medium"/>
      <p:regular r:id="rId29"/>
    </p:embeddedFont>
    <p:embeddedFont>
      <p:font typeface="Host Grotesk Medium"/>
      <p:regular r:id="rId30"/>
    </p:embeddedFont>
    <p:embeddedFont>
      <p:font typeface="Roboto"/>
      <p:regular r:id="rId31"/>
    </p:embeddedFont>
    <p:embeddedFont>
      <p:font typeface="Roboto"/>
      <p:regular r:id="rId32"/>
    </p:embeddedFont>
    <p:embeddedFont>
      <p:font typeface="Roboto"/>
      <p:regular r:id="rId33"/>
    </p:embeddedFont>
    <p:embeddedFont>
      <p:font typeface="Roboto"/>
      <p:regular r:id="rId3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27" Type="http://schemas.openxmlformats.org/officeDocument/2006/relationships/font" Target="fonts/font1.fntdata"/><Relationship Id="rId28" Type="http://schemas.openxmlformats.org/officeDocument/2006/relationships/font" Target="fonts/font2.fntdata"/><Relationship Id="rId29" Type="http://schemas.openxmlformats.org/officeDocument/2006/relationships/font" Target="fonts/font3.fntdata"/><Relationship Id="rId30" Type="http://schemas.openxmlformats.org/officeDocument/2006/relationships/font" Target="fonts/font4.fntdata"/><Relationship Id="rId31" Type="http://schemas.openxmlformats.org/officeDocument/2006/relationships/font" Target="fonts/font5.fntdata"/><Relationship Id="rId32" Type="http://schemas.openxmlformats.org/officeDocument/2006/relationships/font" Target="fonts/font6.fntdata"/><Relationship Id="rId33" Type="http://schemas.openxmlformats.org/officeDocument/2006/relationships/font" Target="fonts/font7.fntdata"/><Relationship Id="rId3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slideLayout" Target="../slideLayouts/slideLayout12.xml"/><Relationship Id="rId8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image" Target="../media/image-13-6.png"/><Relationship Id="rId7" Type="http://schemas.openxmlformats.org/officeDocument/2006/relationships/slideLayout" Target="../slideLayouts/slideLayout14.xml"/><Relationship Id="rId8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slideLayout" Target="../slideLayouts/slideLayout18.xml"/><Relationship Id="rId5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slideLayout" Target="../slideLayouts/slideLayout19.xml"/><Relationship Id="rId5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20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TeachBrief.AI" TargetMode="External"/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4" Type="http://schemas.openxmlformats.org/officeDocument/2006/relationships/image" Target="../media/image-20-3.png"/><Relationship Id="rId5" Type="http://schemas.openxmlformats.org/officeDocument/2006/relationships/slideLayout" Target="../slideLayouts/slideLayout21.xml"/><Relationship Id="rId6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58277"/>
            <a:ext cx="736615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TeachBrief.AI：智慧教學簡報助手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276011"/>
            <a:ext cx="7556421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專為教育場域精心打造的開源 AI 工具，協助教師自動化製作教學簡報，大幅提升備課效率與教材表現力。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9407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BLIP-2 圖像理解技術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10383"/>
            <a:ext cx="4926568" cy="492656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12086" y="2065734"/>
            <a:ext cx="7632025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支援教師上傳自備圖片後，使用 BLIP-2 模型理解圖像語意，再由 SDXL 延伸生成類似風格或補充內容的新圖片。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12086" y="2839641"/>
            <a:ext cx="76320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智慧圖像語意分析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212086" y="3206710"/>
            <a:ext cx="76320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風格一致性維持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212086" y="3573780"/>
            <a:ext cx="76320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創意內容延伸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212086" y="3940850"/>
            <a:ext cx="76320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視覺教材優化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91264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學科應用優勢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508177"/>
            <a:ext cx="4215289" cy="2230160"/>
          </a:xfrm>
          <a:prstGeom prst="roundRect">
            <a:avLst>
              <a:gd name="adj" fmla="val 3738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9768" y="3714155"/>
            <a:ext cx="595313" cy="595313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479" y="3844290"/>
            <a:ext cx="267891" cy="33492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99768" y="450782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自然科學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999768" y="4937046"/>
            <a:ext cx="3803333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生成實驗流程圖、分子結構圖、生物示意圖等科學視覺教材</a:t>
            </a:r>
            <a:endParaRPr lang="en-US" sz="1550" dirty="0"/>
          </a:p>
        </p:txBody>
      </p:sp>
      <p:sp>
        <p:nvSpPr>
          <p:cNvPr id="8" name="Shape 4"/>
          <p:cNvSpPr/>
          <p:nvPr/>
        </p:nvSpPr>
        <p:spPr>
          <a:xfrm>
            <a:off x="5207437" y="3508177"/>
            <a:ext cx="4215408" cy="2230160"/>
          </a:xfrm>
          <a:prstGeom prst="roundRect">
            <a:avLst>
              <a:gd name="adj" fmla="val 3738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415" y="3714155"/>
            <a:ext cx="595313" cy="595313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126" y="3844290"/>
            <a:ext cx="267891" cy="33492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13415" y="450782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社會學科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5413415" y="4937046"/>
            <a:ext cx="3803452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創建歷史時間軸、地理圖表、社會現象分析圖等教學輔助</a:t>
            </a:r>
            <a:endParaRPr lang="en-US" sz="1550" dirty="0"/>
          </a:p>
        </p:txBody>
      </p:sp>
      <p:sp>
        <p:nvSpPr>
          <p:cNvPr id="13" name="Shape 7"/>
          <p:cNvSpPr/>
          <p:nvPr/>
        </p:nvSpPr>
        <p:spPr>
          <a:xfrm>
            <a:off x="9621203" y="3508177"/>
            <a:ext cx="4215289" cy="2230160"/>
          </a:xfrm>
          <a:prstGeom prst="roundRect">
            <a:avLst>
              <a:gd name="adj" fmla="val 3738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7181" y="3714155"/>
            <a:ext cx="595313" cy="595313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0892" y="3844290"/>
            <a:ext cx="267891" cy="334923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27181" y="450782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藝術教育</a:t>
            </a:r>
            <a:endParaRPr lang="en-US" sz="1950" dirty="0"/>
          </a:p>
        </p:txBody>
      </p:sp>
      <p:sp>
        <p:nvSpPr>
          <p:cNvPr id="17" name="Text 9"/>
          <p:cNvSpPr/>
          <p:nvPr/>
        </p:nvSpPr>
        <p:spPr>
          <a:xfrm>
            <a:off x="9827181" y="4937046"/>
            <a:ext cx="3803333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產生藝術作品範例、創作技法示範、美學概念視覺化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70422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簡報匯入與修改功能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503432" y="2388156"/>
            <a:ext cx="22860" cy="4370903"/>
          </a:xfrm>
          <a:prstGeom prst="roundRect">
            <a:avLst>
              <a:gd name="adj" fmla="val 364651"/>
            </a:avLst>
          </a:prstGeom>
          <a:solidFill>
            <a:srgbClr val="BFD3D8"/>
          </a:solidFill>
          <a:ln/>
        </p:spPr>
      </p:sp>
      <p:sp>
        <p:nvSpPr>
          <p:cNvPr id="5" name="Shape 2"/>
          <p:cNvSpPr/>
          <p:nvPr/>
        </p:nvSpPr>
        <p:spPr>
          <a:xfrm>
            <a:off x="6703814" y="2599968"/>
            <a:ext cx="595313" cy="22860"/>
          </a:xfrm>
          <a:prstGeom prst="roundRect">
            <a:avLst>
              <a:gd name="adj" fmla="val 364651"/>
            </a:avLst>
          </a:prstGeom>
          <a:solidFill>
            <a:srgbClr val="BFD3D8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2388156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54604" y="2425363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7495818" y="245637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PPT 檔案上傳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495818" y="2885599"/>
            <a:ext cx="634079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支援既有 PowerPoint 檔案匯入系統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703814" y="3791903"/>
            <a:ext cx="595313" cy="22860"/>
          </a:xfrm>
          <a:prstGeom prst="roundRect">
            <a:avLst>
              <a:gd name="adj" fmla="val 364651"/>
            </a:avLst>
          </a:prstGeom>
          <a:solidFill>
            <a:srgbClr val="BFD3D8"/>
          </a:solidFill>
          <a:ln/>
        </p:spPr>
      </p:sp>
      <p:sp>
        <p:nvSpPr>
          <p:cNvPr id="11" name="Shape 8"/>
          <p:cNvSpPr/>
          <p:nvPr/>
        </p:nvSpPr>
        <p:spPr>
          <a:xfrm>
            <a:off x="6280190" y="3580090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54604" y="3617297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7495818" y="364831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指定頁面修改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7495818" y="4077533"/>
            <a:ext cx="634079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精確選擇需要優化的特定頁面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703814" y="4983837"/>
            <a:ext cx="595313" cy="22860"/>
          </a:xfrm>
          <a:prstGeom prst="roundRect">
            <a:avLst>
              <a:gd name="adj" fmla="val 364651"/>
            </a:avLst>
          </a:prstGeom>
          <a:solidFill>
            <a:srgbClr val="BFD3D8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0190" y="4772025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54604" y="4809232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7495818" y="484024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內容智慧優化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495818" y="5269468"/>
            <a:ext cx="634079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利用 AI 模型進行內容改善與補強</a:t>
            </a:r>
            <a:endParaRPr lang="en-US" sz="1550" dirty="0"/>
          </a:p>
        </p:txBody>
      </p:sp>
      <p:sp>
        <p:nvSpPr>
          <p:cNvPr id="20" name="Shape 17"/>
          <p:cNvSpPr/>
          <p:nvPr/>
        </p:nvSpPr>
        <p:spPr>
          <a:xfrm>
            <a:off x="6703814" y="6175772"/>
            <a:ext cx="595313" cy="22860"/>
          </a:xfrm>
          <a:prstGeom prst="roundRect">
            <a:avLst>
              <a:gd name="adj" fmla="val 364651"/>
            </a:avLst>
          </a:prstGeom>
          <a:solidFill>
            <a:srgbClr val="BFD3D8"/>
          </a:solidFill>
          <a:ln/>
        </p:spPr>
      </p:sp>
      <p:sp>
        <p:nvSpPr>
          <p:cNvPr id="21" name="Shape 18"/>
          <p:cNvSpPr/>
          <p:nvPr/>
        </p:nvSpPr>
        <p:spPr>
          <a:xfrm>
            <a:off x="6280190" y="5963960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354604" y="6001167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4</a:t>
            </a:r>
            <a:endParaRPr lang="en-US" sz="2300" dirty="0"/>
          </a:p>
        </p:txBody>
      </p:sp>
      <p:sp>
        <p:nvSpPr>
          <p:cNvPr id="23" name="Text 20"/>
          <p:cNvSpPr/>
          <p:nvPr/>
        </p:nvSpPr>
        <p:spPr>
          <a:xfrm>
            <a:off x="7495818" y="603218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教材煥然一新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7495818" y="6461403"/>
            <a:ext cx="634079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讓舊教材獲得新生命，減少重工時間</a:t>
            </a:r>
            <a:endParaRPr lang="en-US" sz="1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86514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多元匯出格式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901083"/>
            <a:ext cx="4215289" cy="1741884"/>
          </a:xfrm>
          <a:prstGeom prst="roundRect">
            <a:avLst>
              <a:gd name="adj" fmla="val 6299"/>
            </a:avLst>
          </a:prstGeom>
          <a:solidFill>
            <a:srgbClr val="FAF9F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878223"/>
            <a:ext cx="4215289" cy="9144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778" y="3603427"/>
            <a:ext cx="595313" cy="59531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782372" y="3752255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015008" y="439721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PowerPoint 格式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015008" y="4826437"/>
            <a:ext cx="3772853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匯出為標準 .pptx 檔案，相容於 Microsoft PowerPoint</a:t>
            </a:r>
            <a:endParaRPr lang="en-US" sz="1550" dirty="0"/>
          </a:p>
        </p:txBody>
      </p:sp>
      <p:sp>
        <p:nvSpPr>
          <p:cNvPr id="9" name="Shape 5"/>
          <p:cNvSpPr/>
          <p:nvPr/>
        </p:nvSpPr>
        <p:spPr>
          <a:xfrm>
            <a:off x="5207437" y="3901083"/>
            <a:ext cx="4215408" cy="1741884"/>
          </a:xfrm>
          <a:prstGeom prst="roundRect">
            <a:avLst>
              <a:gd name="adj" fmla="val 6299"/>
            </a:avLst>
          </a:prstGeom>
          <a:solidFill>
            <a:srgbClr val="FAF9F5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437" y="3878223"/>
            <a:ext cx="4215408" cy="91440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425" y="3603427"/>
            <a:ext cx="595313" cy="59531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196018" y="3752255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5428655" y="439721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PDF 文件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5428655" y="4826437"/>
            <a:ext cx="3772972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生成高品質 PDF 檔案，便於列印與分享</a:t>
            </a:r>
            <a:endParaRPr lang="en-US" sz="1550" dirty="0"/>
          </a:p>
        </p:txBody>
      </p:sp>
      <p:sp>
        <p:nvSpPr>
          <p:cNvPr id="15" name="Shape 9"/>
          <p:cNvSpPr/>
          <p:nvPr/>
        </p:nvSpPr>
        <p:spPr>
          <a:xfrm>
            <a:off x="9621203" y="3901083"/>
            <a:ext cx="4215289" cy="1741884"/>
          </a:xfrm>
          <a:prstGeom prst="roundRect">
            <a:avLst>
              <a:gd name="adj" fmla="val 6299"/>
            </a:avLst>
          </a:prstGeom>
          <a:solidFill>
            <a:srgbClr val="FAF9F5"/>
          </a:solidFill>
          <a:ln/>
        </p:spPr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1203" y="3878223"/>
            <a:ext cx="4215289" cy="91440"/>
          </a:xfrm>
          <a:prstGeom prst="rect">
            <a:avLst/>
          </a:prstGeom>
        </p:spPr>
      </p:pic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1191" y="3603427"/>
            <a:ext cx="595313" cy="595313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11609784" y="3752255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</a:t>
            </a:r>
            <a:endParaRPr lang="en-US" sz="1850" dirty="0"/>
          </a:p>
        </p:txBody>
      </p:sp>
      <p:sp>
        <p:nvSpPr>
          <p:cNvPr id="19" name="Text 11"/>
          <p:cNvSpPr/>
          <p:nvPr/>
        </p:nvSpPr>
        <p:spPr>
          <a:xfrm>
            <a:off x="9842421" y="439721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Google Slides</a:t>
            </a:r>
            <a:endParaRPr lang="en-US" sz="1950" dirty="0"/>
          </a:p>
        </p:txBody>
      </p:sp>
      <p:sp>
        <p:nvSpPr>
          <p:cNvPr id="20" name="Text 12"/>
          <p:cNvSpPr/>
          <p:nvPr/>
        </p:nvSpPr>
        <p:spPr>
          <a:xfrm>
            <a:off x="9842421" y="4826437"/>
            <a:ext cx="3772853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連接 Google Slides API，實現雲端簡報編輯與協作</a:t>
            </a:r>
            <a:endParaRPr lang="en-US" sz="15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68297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系統架構設計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68438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前端技術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93790" y="4192905"/>
            <a:ext cx="353615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Next.js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現代化 React 框架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4559975"/>
            <a:ext cx="353615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Tailwind CSS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簡潔直觀的樣式設計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3790" y="4927044"/>
            <a:ext cx="353615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響應式使用者介面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93790" y="5294114"/>
            <a:ext cx="353615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流暢的操作體驗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4821674" y="368438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後端架構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4821674" y="4192905"/>
            <a:ext cx="353615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FastAPI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高效能 API 框架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4821674" y="4559975"/>
            <a:ext cx="353615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LLM 模型串接管理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4821674" y="4927044"/>
            <a:ext cx="353615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圖像處理任務排程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4821674" y="5294114"/>
            <a:ext cx="353615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模組化系統設計</a:t>
            </a:r>
            <a:endParaRPr lang="en-US" sz="15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39271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本地部署優勢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756184"/>
            <a:ext cx="4215289" cy="1734145"/>
          </a:xfrm>
          <a:prstGeom prst="roundRect">
            <a:avLst>
              <a:gd name="adj" fmla="val 27468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99768" y="396216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成本可控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999768" y="4391382"/>
            <a:ext cx="3803333" cy="892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透過 Ollama、Hugging Face Transformers 與 ComfyUI 本地部署，確保運行成本完全可控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5207437" y="3756184"/>
            <a:ext cx="4215408" cy="1734145"/>
          </a:xfrm>
          <a:prstGeom prst="roundRect">
            <a:avLst>
              <a:gd name="adj" fmla="val 27468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13415" y="396216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無需商業 API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5413415" y="4391382"/>
            <a:ext cx="3803452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不依賴付費的商業 API 服務，避免持續性費用負擔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9621203" y="3756184"/>
            <a:ext cx="4215289" cy="1734145"/>
          </a:xfrm>
          <a:prstGeom prst="roundRect">
            <a:avLst>
              <a:gd name="adj" fmla="val 27468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27181" y="396216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校內系統整合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9827181" y="4391382"/>
            <a:ext cx="3803333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可完全在教育機構或校內系統中部署使用，確保資料安全</a:t>
            </a:r>
            <a:endParaRPr lang="en-US" sz="15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81382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開發與維運規劃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498294"/>
            <a:ext cx="1304282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本專案適合由單一資深工程師開發與維運，所有使用的模型皆為免費開源版本，確保專案的可持續性與成本效益。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4118372"/>
            <a:ext cx="4182189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</a:t>
            </a:r>
            <a:endParaRPr lang="en-US" sz="5150" dirty="0"/>
          </a:p>
        </p:txBody>
      </p:sp>
      <p:sp>
        <p:nvSpPr>
          <p:cNvPr id="5" name="Text 3"/>
          <p:cNvSpPr/>
          <p:nvPr/>
        </p:nvSpPr>
        <p:spPr>
          <a:xfrm>
            <a:off x="1644372" y="502134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開發人員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93790" y="5450562"/>
            <a:ext cx="418218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單一資深工程師即可完成開發與維護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5223986" y="4118372"/>
            <a:ext cx="4182308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100%</a:t>
            </a:r>
            <a:endParaRPr lang="en-US" sz="5150" dirty="0"/>
          </a:p>
        </p:txBody>
      </p:sp>
      <p:sp>
        <p:nvSpPr>
          <p:cNvPr id="8" name="Text 6"/>
          <p:cNvSpPr/>
          <p:nvPr/>
        </p:nvSpPr>
        <p:spPr>
          <a:xfrm>
            <a:off x="6074688" y="502134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開源模型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5223986" y="5450562"/>
            <a:ext cx="4182308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所有 AI 模型皆為免費開源版本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9654302" y="4118372"/>
            <a:ext cx="4182308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0</a:t>
            </a:r>
            <a:endParaRPr lang="en-US" sz="5150" dirty="0"/>
          </a:p>
        </p:txBody>
      </p:sp>
      <p:sp>
        <p:nvSpPr>
          <p:cNvPr id="11" name="Text 9"/>
          <p:cNvSpPr/>
          <p:nvPr/>
        </p:nvSpPr>
        <p:spPr>
          <a:xfrm>
            <a:off x="10505003" y="502134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授權費用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9654302" y="5450562"/>
            <a:ext cx="4182308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無需支付任何商業模型授權費用</a:t>
            </a:r>
            <a:endParaRPr lang="en-US" sz="15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0407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分階段開發計畫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1091446" y="4111109"/>
            <a:ext cx="3917513" cy="198358"/>
          </a:xfrm>
          <a:prstGeom prst="roundRect">
            <a:avLst>
              <a:gd name="adj" fmla="val 42025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3790" y="3912632"/>
            <a:ext cx="595313" cy="595313"/>
          </a:xfrm>
          <a:prstGeom prst="roundRect">
            <a:avLst>
              <a:gd name="adj" fmla="val 7680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2618" y="4024312"/>
            <a:ext cx="297656" cy="37207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92148" y="470630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第一階段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92148" y="5135523"/>
            <a:ext cx="3818573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聚焦於多文件摘要與簡報產出功能，建立核心文本處理能力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505093" y="3813453"/>
            <a:ext cx="3917633" cy="198358"/>
          </a:xfrm>
          <a:prstGeom prst="roundRect">
            <a:avLst>
              <a:gd name="adj" fmla="val 42025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207437" y="3614976"/>
            <a:ext cx="595313" cy="595313"/>
          </a:xfrm>
          <a:prstGeom prst="roundRect">
            <a:avLst>
              <a:gd name="adj" fmla="val 7680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265" y="3726656"/>
            <a:ext cx="297656" cy="37207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05795" y="440864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第二階段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5405795" y="4837867"/>
            <a:ext cx="3818692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整合圖像生成與 PPT 編輯功能，提升視覺教材製作能力</a:t>
            </a:r>
            <a:endParaRPr lang="en-US" sz="1550" dirty="0"/>
          </a:p>
        </p:txBody>
      </p:sp>
      <p:sp>
        <p:nvSpPr>
          <p:cNvPr id="13" name="Shape 9"/>
          <p:cNvSpPr/>
          <p:nvPr/>
        </p:nvSpPr>
        <p:spPr>
          <a:xfrm>
            <a:off x="9918859" y="3515797"/>
            <a:ext cx="3917513" cy="198358"/>
          </a:xfrm>
          <a:prstGeom prst="roundRect">
            <a:avLst>
              <a:gd name="adj" fmla="val 42025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621203" y="3317319"/>
            <a:ext cx="595313" cy="595313"/>
          </a:xfrm>
          <a:prstGeom prst="roundRect">
            <a:avLst>
              <a:gd name="adj" fmla="val 7680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0031" y="3429000"/>
            <a:ext cx="297656" cy="37207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19561" y="411099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第三階段</a:t>
            </a:r>
            <a:endParaRPr lang="en-US" sz="1950" dirty="0"/>
          </a:p>
        </p:txBody>
      </p:sp>
      <p:sp>
        <p:nvSpPr>
          <p:cNvPr id="17" name="Text 12"/>
          <p:cNvSpPr/>
          <p:nvPr/>
        </p:nvSpPr>
        <p:spPr>
          <a:xfrm>
            <a:off x="9819561" y="4540210"/>
            <a:ext cx="3818573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完成講稿自動化與圖片延伸功能，實現完整教學助手體驗</a:t>
            </a:r>
            <a:endParaRPr lang="en-US" sz="15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05677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教學效率提升成果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1664256" y="3912513"/>
            <a:ext cx="2441138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80%</a:t>
            </a:r>
            <a:endParaRPr lang="en-US" sz="39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6365" y="2672120"/>
            <a:ext cx="2977039" cy="297703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44372" y="589704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備課時間節省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93790" y="6326267"/>
            <a:ext cx="418218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大幅減少教材準備與簡報製作時間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094452" y="3912513"/>
            <a:ext cx="2441138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95%</a:t>
            </a:r>
            <a:endParaRPr lang="en-US" sz="39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562" y="2672120"/>
            <a:ext cx="2977039" cy="297703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74688" y="589704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內容品質提升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5223986" y="6326267"/>
            <a:ext cx="4182308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協助確保教學內容的完整性與邏輯性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10524768" y="3912513"/>
            <a:ext cx="2441138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90%</a:t>
            </a:r>
            <a:endParaRPr lang="en-US" sz="390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6877" y="2672120"/>
            <a:ext cx="2977039" cy="297703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505003" y="589704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視覺吸引力增強</a:t>
            </a:r>
            <a:endParaRPr lang="en-US" sz="1950" dirty="0"/>
          </a:p>
        </p:txBody>
      </p:sp>
      <p:sp>
        <p:nvSpPr>
          <p:cNvPr id="14" name="Text 9"/>
          <p:cNvSpPr/>
          <p:nvPr/>
        </p:nvSpPr>
        <p:spPr>
          <a:xfrm>
            <a:off x="9654302" y="6326267"/>
            <a:ext cx="4182308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自動生成的配圖顯著提升教材視覺效果</a:t>
            </a:r>
            <a:endParaRPr lang="en-US" sz="15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9407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智慧教學的未來願景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065734"/>
            <a:ext cx="7632025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TeachBrief.AI 將人工智慧真正導入教學應用場景，協助教師從內容整理、視覺設計到語言表達，全面提升教材製作效率與教學專業度。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2839641"/>
            <a:ext cx="7632025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這不僅是簡報自動化工具，更是一個專為教育現場量身打造的智慧教學助手，為教學工作者創造真正實用的 AI 工具。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1091446" y="3658195"/>
            <a:ext cx="733436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讓 AI 成為教師最得力的助手，釋放更多時間專注於教學本質與學生互動。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793790" y="3658195"/>
            <a:ext cx="22860" cy="297656"/>
          </a:xfrm>
          <a:prstGeom prst="rect">
            <a:avLst/>
          </a:prstGeom>
          <a:solidFill>
            <a:srgbClr val="95CCDA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17543" y="2110383"/>
            <a:ext cx="4926568" cy="492656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048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26969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教師面臨的挑戰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93790" y="5244703"/>
            <a:ext cx="4215289" cy="1138833"/>
          </a:xfrm>
          <a:prstGeom prst="roundRect">
            <a:avLst>
              <a:gd name="adj" fmla="val 732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99768" y="545068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時間壓力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99768" y="5879902"/>
            <a:ext cx="380333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花費大量時間整理教材內容與撰寫簡報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5207437" y="5244703"/>
            <a:ext cx="4215408" cy="1138833"/>
          </a:xfrm>
          <a:prstGeom prst="roundRect">
            <a:avLst>
              <a:gd name="adj" fmla="val 732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13415" y="545068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繁瑣工作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5413415" y="5879902"/>
            <a:ext cx="3803452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準備講稿與搜尋相關圖片耗時費力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9621203" y="5244703"/>
            <a:ext cx="4215289" cy="1138833"/>
          </a:xfrm>
          <a:prstGeom prst="roundRect">
            <a:avLst>
              <a:gd name="adj" fmla="val 732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27181" y="545068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備課負擔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9827181" y="5879902"/>
            <a:ext cx="380333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佔據大量備課精力，影響教學品質</a:t>
            </a:r>
            <a:endParaRPr lang="en-US" sz="15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43351"/>
            <a:ext cx="7556421" cy="2480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9750"/>
              </a:lnSpc>
              <a:buNone/>
            </a:pPr>
            <a:r>
              <a:rPr lang="en-US" sz="78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開啟智慧教學新時代</a:t>
            </a:r>
            <a:endParaRPr lang="en-US" sz="7800" dirty="0"/>
          </a:p>
        </p:txBody>
      </p:sp>
      <p:sp>
        <p:nvSpPr>
          <p:cNvPr id="4" name="Text 1"/>
          <p:cNvSpPr/>
          <p:nvPr/>
        </p:nvSpPr>
        <p:spPr>
          <a:xfrm>
            <a:off x="6280190" y="4821793"/>
            <a:ext cx="7556421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TeachBrief.AI 正在重新定義教學準備的方式，讓每位教師都能輕鬆創造出專業、生動、有效的教學內容。</a:t>
            </a:r>
            <a:endParaRPr lang="en-US" sz="1550" dirty="0"/>
          </a:p>
        </p:txBody>
      </p:sp>
      <p:pic>
        <p:nvPicPr>
          <p:cNvPr id="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5640348"/>
            <a:ext cx="2451616" cy="545783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0985" y="5640348"/>
            <a:ext cx="1586865" cy="54578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9407"/>
            <a:ext cx="503777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TeachBrief.AI 解決方案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065734"/>
            <a:ext cx="7632025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結合免費的大語言模型（LLM）與圖像生成技術，讓教師只需提供教學內容原始資料，便能快速產出完整的教學簡報、語意清楚的講稿，並附上相符的圖像輔助。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2839641"/>
            <a:ext cx="76320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自動化簡報製作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206710"/>
            <a:ext cx="76320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智慧講稿生成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3573780"/>
            <a:ext cx="76320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配圖自動產出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3940850"/>
            <a:ext cx="76320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多格式支援</a:t>
            </a:r>
            <a:endParaRPr lang="en-US" sz="15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17543" y="2110383"/>
            <a:ext cx="4926568" cy="49265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2007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多格式文件支援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738920"/>
            <a:ext cx="496133" cy="4961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48306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PDF 文件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93790" y="4912281"/>
            <a:ext cx="4182189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支援學術論文、教科書章節等 PDF 格式文件上傳與解析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986" y="3738920"/>
            <a:ext cx="496133" cy="4961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23986" y="448306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Word 文檔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5223986" y="4912281"/>
            <a:ext cx="4182308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處理教案、講義等 Word 格式文件，保持格式完整性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302" y="3738920"/>
            <a:ext cx="496133" cy="49613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54302" y="448306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純文字格式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9654302" y="4912281"/>
            <a:ext cx="4182308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支援 TXT、Markdown 等純文字格式，靈活處理各種內容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74445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多文件摘要整合模組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192179"/>
            <a:ext cx="992267" cy="119074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84415" y="239053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多份來源整併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1984415" y="2819757"/>
            <a:ext cx="636579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將不同來源的教材統一整合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382923"/>
            <a:ext cx="992267" cy="119074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84415" y="358128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去除重複內容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1984415" y="4010501"/>
            <a:ext cx="636579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智慧識別並移除重複資訊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573667"/>
            <a:ext cx="992267" cy="119074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84415" y="477202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提取重點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1984415" y="5201245"/>
            <a:ext cx="636579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自動萃取關鍵教學要點</a:t>
            </a:r>
            <a:endParaRPr lang="en-US" sz="15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764411"/>
            <a:ext cx="992267" cy="119074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84415" y="596276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重組架構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1984415" y="6391989"/>
            <a:ext cx="636579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重新組織成適合教學邏輯的文本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37792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核心語言模型技術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354705"/>
            <a:ext cx="6422231" cy="1169313"/>
          </a:xfrm>
          <a:prstGeom prst="roundRect">
            <a:avLst>
              <a:gd name="adj" fmla="val 7129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15008" y="357592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Mistral 7B Instruct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1015008" y="4005143"/>
            <a:ext cx="597979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高效能指令型語言模型，專精於教學內容理解與生成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7414379" y="3354705"/>
            <a:ext cx="6422231" cy="1169313"/>
          </a:xfrm>
          <a:prstGeom prst="roundRect">
            <a:avLst>
              <a:gd name="adj" fmla="val 7129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35597" y="357592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Phi-2 模型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635597" y="4005143"/>
            <a:ext cx="597979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輕量化語言模型，快速處理簡報結構劃分與內容組織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93790" y="4722376"/>
            <a:ext cx="6422231" cy="1169313"/>
          </a:xfrm>
          <a:prstGeom prst="roundRect">
            <a:avLst>
              <a:gd name="adj" fmla="val 7129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15008" y="494359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LLaMA 3 8B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1015008" y="5372814"/>
            <a:ext cx="597979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強大的開源語言模型，提供優質的文本生成能力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414379" y="4722376"/>
            <a:ext cx="6422231" cy="1169313"/>
          </a:xfrm>
          <a:prstGeom prst="roundRect">
            <a:avLst>
              <a:gd name="adj" fmla="val 7129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35597" y="494359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Zephyr 7B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7635597" y="5372814"/>
            <a:ext cx="597979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專業對話模型，協助生成自然流暢的教學講稿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2176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自動簡報生成流程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189089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01</a:t>
            </a:r>
            <a:endParaRPr lang="en-US" sz="1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503414"/>
            <a:ext cx="6422231" cy="228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64831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內容分析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93790" y="4077533"/>
            <a:ext cx="642223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系統自動分析上傳的教學材料，理解主題與結構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414379" y="3189089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02</a:t>
            </a:r>
            <a:endParaRPr lang="en-US" sz="15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379" y="3503414"/>
            <a:ext cx="6422231" cy="2286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14379" y="364831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頁面劃分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7414379" y="4077533"/>
            <a:ext cx="642223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智慧劃分簡報頁面，確保邏輯清晰、重點突出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793790" y="472237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03</a:t>
            </a:r>
            <a:endParaRPr lang="en-US" sz="15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016937"/>
            <a:ext cx="6422231" cy="2286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93790" y="518160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標題生成</a:t>
            </a:r>
            <a:endParaRPr lang="en-US" sz="1950" dirty="0"/>
          </a:p>
        </p:txBody>
      </p:sp>
      <p:sp>
        <p:nvSpPr>
          <p:cNvPr id="14" name="Text 9"/>
          <p:cNvSpPr/>
          <p:nvPr/>
        </p:nvSpPr>
        <p:spPr>
          <a:xfrm>
            <a:off x="793790" y="5610820"/>
            <a:ext cx="642223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為每張簡報自動生成清楚明確的標題</a:t>
            </a:r>
            <a:endParaRPr lang="en-US" sz="1550" dirty="0"/>
          </a:p>
        </p:txBody>
      </p:sp>
      <p:sp>
        <p:nvSpPr>
          <p:cNvPr id="15" name="Text 10"/>
          <p:cNvSpPr/>
          <p:nvPr/>
        </p:nvSpPr>
        <p:spPr>
          <a:xfrm>
            <a:off x="7414379" y="472237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04</a:t>
            </a:r>
            <a:endParaRPr lang="en-US" sz="15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379" y="5016937"/>
            <a:ext cx="6422231" cy="2286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414379" y="518160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重點整理</a:t>
            </a:r>
            <a:endParaRPr lang="en-US" sz="1950" dirty="0"/>
          </a:p>
        </p:txBody>
      </p:sp>
      <p:sp>
        <p:nvSpPr>
          <p:cNvPr id="18" name="Text 12"/>
          <p:cNvSpPr/>
          <p:nvPr/>
        </p:nvSpPr>
        <p:spPr>
          <a:xfrm>
            <a:off x="7414379" y="5610820"/>
            <a:ext cx="642223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提取並組織每頁的關鍵教學要點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4019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多樣化講稿風格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84011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正式風格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2348627"/>
            <a:ext cx="3979664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適合學術演講、正式課程，用詞嚴謹專業，邏輯清晰</a:t>
            </a:r>
            <a:endParaRPr lang="en-US" sz="15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167182"/>
            <a:ext cx="3979664" cy="397966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265182" y="184011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口語風格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5265182" y="2348627"/>
            <a:ext cx="3979664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貼近日常對話，親切自然，適合互動式教學環境</a:t>
            </a:r>
            <a:endParaRPr lang="en-US" sz="15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182" y="3167182"/>
            <a:ext cx="3979664" cy="397966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736574" y="184011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教學風格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9736574" y="2348627"/>
            <a:ext cx="4115038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專為課堂設計，融合引導、提問、解釋等教學技巧</a:t>
            </a:r>
            <a:endParaRPr lang="en-US" sz="15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6574" y="3167182"/>
            <a:ext cx="4115038" cy="411503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83218"/>
            <a:ext cx="639520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Stable Diffusion XL 圖像生成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900130"/>
            <a:ext cx="1304282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整合先進的 SDXL 圖像生成模型，針對每張簡報主題自動產出高品質配圖，讓教學更具視覺吸引力。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461938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流程圖生成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93790" y="5048607"/>
            <a:ext cx="418218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自動創建清晰的流程圖，幫助學生理解複雜概念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5223986" y="461938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概念圖製作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5223986" y="5048607"/>
            <a:ext cx="4182308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視覺化抽象概念，建立知識間的關聯性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9654302" y="461938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情境插圖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9654302" y="5048607"/>
            <a:ext cx="4182308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生成生動的教學情境圖，增強學習體驗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2025-09-20T16:35:28Z</dcterms:created>
  <dcterms:modified xsi:type="dcterms:W3CDTF">2025-09-20T16:35:28Z</dcterms:modified>
</cp:coreProperties>
</file>